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embeddedFontLst>
    <p:embeddedFont>
      <p:font typeface="Lato" panose="020F0502020204030203" pitchFamily="34" charset="77"/>
      <p:regular r:id="rId12"/>
      <p:bold r:id="rId13"/>
      <p:italic r:id="rId14"/>
      <p:boldItalic r:id="rId15"/>
    </p:embeddedFont>
    <p:embeddedFont>
      <p:font typeface="Playfair Display" pitchFamily="2" charset="77"/>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63"/>
  </p:normalViewPr>
  <p:slideViewPr>
    <p:cSldViewPr snapToGrid="0">
      <p:cViewPr varScale="1">
        <p:scale>
          <a:sx n="150" d="100"/>
          <a:sy n="150" d="100"/>
        </p:scale>
        <p:origin x="424"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641d20f384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641d20f384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spcBef>
                <a:spcPts val="0"/>
              </a:spcBef>
              <a:spcAft>
                <a:spcPts val="0"/>
              </a:spcAft>
              <a:buSzPts val="1000"/>
              <a:buFont typeface="Lato"/>
              <a:buAutoNum type="arabicPeriod"/>
            </a:pPr>
            <a:r>
              <a:rPr lang="en" sz="1000" i="1">
                <a:latin typeface="Lato"/>
                <a:ea typeface="Lato"/>
                <a:cs typeface="Lato"/>
                <a:sym typeface="Lato"/>
              </a:rPr>
              <a:t> Step and Stride Length are physically measured</a:t>
            </a:r>
            <a:endParaRPr sz="1000" i="1">
              <a:latin typeface="Lato"/>
              <a:ea typeface="Lato"/>
              <a:cs typeface="Lato"/>
              <a:sym typeface="Lato"/>
            </a:endParaRPr>
          </a:p>
          <a:p>
            <a:pPr marL="457200" lvl="0" indent="-292100" algn="l" rtl="0">
              <a:spcBef>
                <a:spcPts val="0"/>
              </a:spcBef>
              <a:spcAft>
                <a:spcPts val="0"/>
              </a:spcAft>
              <a:buSzPts val="1000"/>
              <a:buFont typeface="Lato"/>
              <a:buAutoNum type="arabicPeriod"/>
            </a:pPr>
            <a:r>
              <a:rPr lang="en" sz="1000" i="1">
                <a:latin typeface="Lato"/>
                <a:ea typeface="Lato"/>
                <a:cs typeface="Lato"/>
                <a:sym typeface="Lato"/>
              </a:rPr>
              <a:t> Step count calculated whenever user’s heel touches the ground</a:t>
            </a:r>
            <a:endParaRPr sz="1000" i="1">
              <a:latin typeface="Lato"/>
              <a:ea typeface="Lato"/>
              <a:cs typeface="Lato"/>
              <a:sym typeface="Lato"/>
            </a:endParaRPr>
          </a:p>
          <a:p>
            <a:pPr marL="457200" lvl="0" indent="-292100" algn="l" rtl="0">
              <a:spcBef>
                <a:spcPts val="0"/>
              </a:spcBef>
              <a:spcAft>
                <a:spcPts val="0"/>
              </a:spcAft>
              <a:buSzPts val="1000"/>
              <a:buFont typeface="Lato"/>
              <a:buAutoNum type="arabicPeriod"/>
            </a:pPr>
            <a:r>
              <a:rPr lang="en" sz="1000" i="1">
                <a:latin typeface="Lato"/>
                <a:ea typeface="Lato"/>
                <a:cs typeface="Lato"/>
                <a:sym typeface="Lato"/>
              </a:rPr>
              <a:t>Cadence recorded over 10 seconds, multiplied by 12</a:t>
            </a:r>
            <a:endParaRPr sz="1000" i="1">
              <a:latin typeface="Lato"/>
              <a:ea typeface="Lato"/>
              <a:cs typeface="Lato"/>
              <a:sym typeface="Lato"/>
            </a:endParaRPr>
          </a:p>
          <a:p>
            <a:pPr marL="457200" lvl="0" indent="-292100" algn="l" rtl="0">
              <a:spcBef>
                <a:spcPts val="0"/>
              </a:spcBef>
              <a:spcAft>
                <a:spcPts val="0"/>
              </a:spcAft>
              <a:buSzPts val="1000"/>
              <a:buFont typeface="Lato"/>
              <a:buAutoNum type="arabicPeriod"/>
            </a:pPr>
            <a:r>
              <a:rPr lang="en" sz="1000" i="1">
                <a:latin typeface="Lato"/>
                <a:ea typeface="Lato"/>
                <a:cs typeface="Lato"/>
                <a:sym typeface="Lato"/>
              </a:rPr>
              <a:t>Cadence * Step Length = Speed</a:t>
            </a:r>
            <a:endParaRPr sz="1000"/>
          </a:p>
          <a:p>
            <a:pPr marL="457200" lvl="0" indent="0" algn="l" rtl="0">
              <a:spcBef>
                <a:spcPts val="1600"/>
              </a:spcBef>
              <a:spcAft>
                <a:spcPts val="1600"/>
              </a:spcAft>
              <a:buNone/>
            </a:pPr>
            <a:endParaRPr sz="10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653d9868d6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653d9868d6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653e33ad8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653e33ad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6f4f98e590_4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6f4f98e590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EXPLAIN ALL THE PARAMETERS IN THE GUI</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653d9868d6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653d9868d6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In arduino we collect data for each of the walking for 30 seconds, we’ll use these data for the random walking which jared will explain. </a:t>
            </a:r>
            <a:endParaRPr b="1"/>
          </a:p>
          <a:p>
            <a:pPr marL="0" lvl="0" indent="0" algn="l" rtl="0">
              <a:spcBef>
                <a:spcPts val="0"/>
              </a:spcBef>
              <a:spcAft>
                <a:spcPts val="0"/>
              </a:spcAft>
              <a:buNone/>
            </a:pPr>
            <a:r>
              <a:rPr lang="en" b="1"/>
              <a:t>HEEL:</a:t>
            </a:r>
            <a:r>
              <a:rPr lang="en"/>
              <a:t> pressure only sensed by heel sensor</a:t>
            </a:r>
            <a:endParaRPr b="1"/>
          </a:p>
          <a:p>
            <a:pPr marL="0" lvl="0" indent="0" algn="l" rtl="0">
              <a:spcBef>
                <a:spcPts val="0"/>
              </a:spcBef>
              <a:spcAft>
                <a:spcPts val="0"/>
              </a:spcAft>
              <a:buNone/>
            </a:pPr>
            <a:r>
              <a:rPr lang="en" b="1"/>
              <a:t>Tip toeing:</a:t>
            </a:r>
            <a:r>
              <a:rPr lang="en"/>
              <a:t> all the pressure on the forward part of the foot. More pressure on MF, some pressure sensed in LF</a:t>
            </a:r>
            <a:endParaRPr b="1"/>
          </a:p>
          <a:p>
            <a:pPr marL="0" lvl="0" indent="0" algn="l" rtl="0">
              <a:spcBef>
                <a:spcPts val="0"/>
              </a:spcBef>
              <a:spcAft>
                <a:spcPts val="0"/>
              </a:spcAft>
              <a:buNone/>
            </a:pPr>
            <a:r>
              <a:rPr lang="en" b="1"/>
              <a:t>Intoeing</a:t>
            </a:r>
            <a:r>
              <a:rPr lang="en"/>
              <a:t>: LF and MF sense the pressure before MM and heel. LF sense the major pressure among the sensors</a:t>
            </a:r>
            <a:endParaRPr/>
          </a:p>
          <a:p>
            <a:pPr marL="0" lvl="0" indent="0" algn="l" rtl="0">
              <a:spcBef>
                <a:spcPts val="0"/>
              </a:spcBef>
              <a:spcAft>
                <a:spcPts val="0"/>
              </a:spcAft>
              <a:buNone/>
            </a:pPr>
            <a:r>
              <a:rPr lang="en" b="1"/>
              <a:t>OUTTOEING::</a:t>
            </a:r>
            <a:r>
              <a:rPr lang="en"/>
              <a:t> pressure is sensed at its highest value by mm and also by heel sensor. Pressure sensed also by the other 2 sensors, but less.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653e33ad83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653e33ad8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used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653e33ad83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653e33ad8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Random: during this modality Processing stores all the data coming from Arduino. After 30 seconds it starts comparing these data with the data collected in the previous walking modalities. Then it says in which way you walked during Random modality.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53e33ad83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53e33ad83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992950" y="992700"/>
            <a:ext cx="3158100" cy="3158100"/>
          </a:xfrm>
          <a:prstGeom prst="rect">
            <a:avLst/>
          </a:prstGeom>
          <a:noFill/>
          <a:ln w="2857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096250" y="1627200"/>
            <a:ext cx="2951400" cy="1584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a:endParaRPr/>
          </a:p>
        </p:txBody>
      </p:sp>
      <p:sp>
        <p:nvSpPr>
          <p:cNvPr id="13" name="Google Shape;13;p2"/>
          <p:cNvSpPr txBox="1">
            <a:spLocks noGrp="1"/>
          </p:cNvSpPr>
          <p:nvPr>
            <p:ph type="subTitle" idx="1"/>
          </p:nvPr>
        </p:nvSpPr>
        <p:spPr>
          <a:xfrm>
            <a:off x="3096363" y="3266930"/>
            <a:ext cx="2951400" cy="701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9pPr>
          </a:lstStyle>
          <a:p>
            <a:endParaRPr/>
          </a:p>
        </p:txBody>
      </p:sp>
      <p:sp>
        <p:nvSpPr>
          <p:cNvPr id="14" name="Google Shape;14;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1233100"/>
            <a:ext cx="8520600" cy="1610100"/>
          </a:xfrm>
          <a:prstGeom prst="rect">
            <a:avLst/>
          </a:prstGeom>
        </p:spPr>
        <p:txBody>
          <a:bodyPr spcFirstLastPara="1" wrap="square" lIns="91425" tIns="91425" rIns="91425" bIns="91425" anchor="b" anchorCtr="0">
            <a:no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a:spLocks noGrp="1"/>
          </p:cNvSpPr>
          <p:nvPr>
            <p:ph type="body" idx="1"/>
          </p:nvPr>
        </p:nvSpPr>
        <p:spPr>
          <a:xfrm>
            <a:off x="311700" y="291945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509550" y="1423875"/>
            <a:ext cx="8124900" cy="1798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17" name="Google Shape;17;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2" name="Google Shape;22;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91378"/>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37" name="Google Shape;37;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1" name="Google Shape;41;p9"/>
          <p:cNvSpPr txBox="1">
            <a:spLocks noGrp="1"/>
          </p:cNvSpPr>
          <p:nvPr>
            <p:ph type="title"/>
          </p:nvPr>
        </p:nvSpPr>
        <p:spPr>
          <a:xfrm>
            <a:off x="265500" y="1107950"/>
            <a:ext cx="4045200" cy="1683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7" name="Google Shape;47;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coral">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4.gif"/><Relationship Id="rId5" Type="http://schemas.openxmlformats.org/officeDocument/2006/relationships/image" Target="../media/image13.gif"/><Relationship Id="rId4" Type="http://schemas.openxmlformats.org/officeDocument/2006/relationships/image" Target="../media/image12.gif"/></Relationships>
</file>

<file path=ppt/slides/_rels/slide7.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2904300" y="1357175"/>
            <a:ext cx="3335400" cy="158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Lab 3: Gait Analysis</a:t>
            </a:r>
            <a:endParaRPr/>
          </a:p>
        </p:txBody>
      </p:sp>
      <p:sp>
        <p:nvSpPr>
          <p:cNvPr id="60" name="Google Shape;60;p13"/>
          <p:cNvSpPr txBox="1">
            <a:spLocks noGrp="1"/>
          </p:cNvSpPr>
          <p:nvPr>
            <p:ph type="subTitle" idx="1"/>
          </p:nvPr>
        </p:nvSpPr>
        <p:spPr>
          <a:xfrm>
            <a:off x="3096363" y="3266930"/>
            <a:ext cx="2951400" cy="70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Aiswarya, Jared, Mattia,Mohab </a:t>
            </a:r>
            <a:endParaRPr/>
          </a:p>
        </p:txBody>
      </p:sp>
      <p:pic>
        <p:nvPicPr>
          <p:cNvPr id="61" name="Google Shape;61;p13" descr="Image result for gait gif"/>
          <p:cNvPicPr preferRelativeResize="0"/>
          <p:nvPr/>
        </p:nvPicPr>
        <p:blipFill>
          <a:blip r:embed="rId3">
            <a:alphaModFix/>
          </a:blip>
          <a:stretch>
            <a:fillRect/>
          </a:stretch>
        </p:blipFill>
        <p:spPr>
          <a:xfrm>
            <a:off x="0" y="2157213"/>
            <a:ext cx="2952750" cy="2920825"/>
          </a:xfrm>
          <a:prstGeom prst="rect">
            <a:avLst/>
          </a:prstGeom>
          <a:noFill/>
          <a:ln>
            <a:noFill/>
          </a:ln>
        </p:spPr>
      </p:pic>
      <p:pic>
        <p:nvPicPr>
          <p:cNvPr id="62" name="Google Shape;62;p13" descr="Image result for gait analysis gif"/>
          <p:cNvPicPr preferRelativeResize="0"/>
          <p:nvPr/>
        </p:nvPicPr>
        <p:blipFill>
          <a:blip r:embed="rId4">
            <a:alphaModFix/>
          </a:blip>
          <a:stretch>
            <a:fillRect/>
          </a:stretch>
        </p:blipFill>
        <p:spPr>
          <a:xfrm rot="9177775">
            <a:off x="6816225" y="3321972"/>
            <a:ext cx="2674451" cy="1583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requirements</a:t>
            </a:r>
            <a:endParaRPr/>
          </a:p>
        </p:txBody>
      </p:sp>
      <p:pic>
        <p:nvPicPr>
          <p:cNvPr id="68" name="Google Shape;68;p14" descr="Image result for gait analysis gif"/>
          <p:cNvPicPr preferRelativeResize="0"/>
          <p:nvPr/>
        </p:nvPicPr>
        <p:blipFill rotWithShape="1">
          <a:blip r:embed="rId3">
            <a:alphaModFix/>
          </a:blip>
          <a:srcRect l="13789" t="2152" r="13286"/>
          <a:stretch/>
        </p:blipFill>
        <p:spPr>
          <a:xfrm>
            <a:off x="6501025" y="1208375"/>
            <a:ext cx="2642974" cy="2659750"/>
          </a:xfrm>
          <a:prstGeom prst="rect">
            <a:avLst/>
          </a:prstGeom>
          <a:noFill/>
          <a:ln>
            <a:noFill/>
          </a:ln>
        </p:spPr>
      </p:pic>
      <p:sp>
        <p:nvSpPr>
          <p:cNvPr id="69" name="Google Shape;69;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i="1"/>
              <a:t>Step and Stride Length</a:t>
            </a:r>
            <a:br>
              <a:rPr lang="en" i="1"/>
            </a:br>
            <a:endParaRPr i="1"/>
          </a:p>
          <a:p>
            <a:pPr marL="457200" lvl="0" indent="-342900" algn="l" rtl="0">
              <a:spcBef>
                <a:spcPts val="0"/>
              </a:spcBef>
              <a:spcAft>
                <a:spcPts val="0"/>
              </a:spcAft>
              <a:buSzPts val="1800"/>
              <a:buAutoNum type="arabicPeriod"/>
            </a:pPr>
            <a:r>
              <a:rPr lang="en" i="1"/>
              <a:t>Step count </a:t>
            </a:r>
            <a:br>
              <a:rPr lang="en" i="1"/>
            </a:br>
            <a:endParaRPr i="1"/>
          </a:p>
          <a:p>
            <a:pPr marL="457200" lvl="0" indent="-342900" algn="l" rtl="0">
              <a:spcBef>
                <a:spcPts val="0"/>
              </a:spcBef>
              <a:spcAft>
                <a:spcPts val="0"/>
              </a:spcAft>
              <a:buSzPts val="1800"/>
              <a:buAutoNum type="arabicPeriod"/>
            </a:pPr>
            <a:r>
              <a:rPr lang="en" i="1"/>
              <a:t>Cadence </a:t>
            </a:r>
            <a:br>
              <a:rPr lang="en" i="1"/>
            </a:br>
            <a:endParaRPr i="1"/>
          </a:p>
          <a:p>
            <a:pPr marL="457200" lvl="0" indent="-342900" algn="l" rtl="0">
              <a:spcBef>
                <a:spcPts val="0"/>
              </a:spcBef>
              <a:spcAft>
                <a:spcPts val="0"/>
              </a:spcAft>
              <a:buSzPts val="1800"/>
              <a:buAutoNum type="arabicPeriod"/>
            </a:pPr>
            <a:r>
              <a:rPr lang="en" i="1"/>
              <a:t>Speed</a:t>
            </a:r>
            <a:endParaRPr i="1">
              <a:solidFill>
                <a:srgbClr val="FF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Hardware: </a:t>
            </a:r>
            <a:endParaRPr/>
          </a:p>
        </p:txBody>
      </p:sp>
      <p:pic>
        <p:nvPicPr>
          <p:cNvPr id="75" name="Google Shape;75;p15" descr="Image result for gait analysis gif"/>
          <p:cNvPicPr preferRelativeResize="0"/>
          <p:nvPr/>
        </p:nvPicPr>
        <p:blipFill rotWithShape="1">
          <a:blip r:embed="rId3">
            <a:alphaModFix/>
          </a:blip>
          <a:srcRect l="13789" t="2152" r="13286"/>
          <a:stretch/>
        </p:blipFill>
        <p:spPr>
          <a:xfrm>
            <a:off x="6501025" y="1208375"/>
            <a:ext cx="2642974" cy="2659750"/>
          </a:xfrm>
          <a:prstGeom prst="rect">
            <a:avLst/>
          </a:prstGeom>
          <a:noFill/>
          <a:ln>
            <a:noFill/>
          </a:ln>
        </p:spPr>
      </p:pic>
      <p:pic>
        <p:nvPicPr>
          <p:cNvPr id="76" name="Google Shape;76;p15"/>
          <p:cNvPicPr preferRelativeResize="0"/>
          <p:nvPr/>
        </p:nvPicPr>
        <p:blipFill>
          <a:blip r:embed="rId4">
            <a:alphaModFix/>
          </a:blip>
          <a:stretch>
            <a:fillRect/>
          </a:stretch>
        </p:blipFill>
        <p:spPr>
          <a:xfrm>
            <a:off x="3822925" y="933850"/>
            <a:ext cx="2292400" cy="1962125"/>
          </a:xfrm>
          <a:prstGeom prst="rect">
            <a:avLst/>
          </a:prstGeom>
          <a:noFill/>
          <a:ln>
            <a:noFill/>
          </a:ln>
        </p:spPr>
      </p:pic>
      <p:pic>
        <p:nvPicPr>
          <p:cNvPr id="77" name="Google Shape;77;p15"/>
          <p:cNvPicPr preferRelativeResize="0"/>
          <p:nvPr/>
        </p:nvPicPr>
        <p:blipFill>
          <a:blip r:embed="rId5">
            <a:alphaModFix/>
          </a:blip>
          <a:stretch>
            <a:fillRect/>
          </a:stretch>
        </p:blipFill>
        <p:spPr>
          <a:xfrm>
            <a:off x="447275" y="2224275"/>
            <a:ext cx="2481975" cy="2481975"/>
          </a:xfrm>
          <a:prstGeom prst="rect">
            <a:avLst/>
          </a:prstGeom>
          <a:noFill/>
          <a:ln>
            <a:noFill/>
          </a:ln>
        </p:spPr>
      </p:pic>
      <p:sp>
        <p:nvSpPr>
          <p:cNvPr id="78" name="Google Shape;78;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LED’s with force resistors </a:t>
            </a:r>
            <a:endParaRPr i="1"/>
          </a:p>
          <a:p>
            <a:pPr marL="0" lvl="0" indent="0" algn="l" rtl="0">
              <a:spcBef>
                <a:spcPts val="1600"/>
              </a:spcBef>
              <a:spcAft>
                <a:spcPts val="0"/>
              </a:spcAft>
              <a:buNone/>
            </a:pPr>
            <a:r>
              <a:rPr lang="en" i="1"/>
              <a:t>Use of Velcro</a:t>
            </a:r>
            <a:endParaRPr i="1"/>
          </a:p>
          <a:p>
            <a:pPr marL="0" lvl="0" indent="0" algn="l" rtl="0">
              <a:spcBef>
                <a:spcPts val="1600"/>
              </a:spcBef>
              <a:spcAft>
                <a:spcPts val="0"/>
              </a:spcAft>
              <a:buNone/>
            </a:pPr>
            <a:r>
              <a:rPr lang="en" i="1"/>
              <a:t>Accelerometer - movement, balance control </a:t>
            </a:r>
            <a:endParaRPr i="1"/>
          </a:p>
          <a:p>
            <a:pPr marL="0" lvl="0" indent="0" algn="l" rtl="0">
              <a:spcBef>
                <a:spcPts val="1600"/>
              </a:spcBef>
              <a:spcAft>
                <a:spcPts val="1600"/>
              </a:spcAft>
              <a:buNone/>
            </a:pPr>
            <a:endParaRPr i="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Collection</a:t>
            </a:r>
            <a:endParaRPr/>
          </a:p>
        </p:txBody>
      </p:sp>
      <p:pic>
        <p:nvPicPr>
          <p:cNvPr id="84" name="Google Shape;84;p16" descr="Related image"/>
          <p:cNvPicPr preferRelativeResize="0"/>
          <p:nvPr/>
        </p:nvPicPr>
        <p:blipFill rotWithShape="1">
          <a:blip r:embed="rId3">
            <a:alphaModFix/>
          </a:blip>
          <a:srcRect t="8304" b="5636"/>
          <a:stretch/>
        </p:blipFill>
        <p:spPr>
          <a:xfrm>
            <a:off x="5618175" y="1924650"/>
            <a:ext cx="3431575" cy="3218850"/>
          </a:xfrm>
          <a:prstGeom prst="rect">
            <a:avLst/>
          </a:prstGeom>
          <a:noFill/>
          <a:ln>
            <a:noFill/>
          </a:ln>
        </p:spPr>
      </p:pic>
      <p:sp>
        <p:nvSpPr>
          <p:cNvPr id="85" name="Google Shape;85;p16"/>
          <p:cNvSpPr txBox="1"/>
          <p:nvPr/>
        </p:nvSpPr>
        <p:spPr>
          <a:xfrm>
            <a:off x="446625" y="3731550"/>
            <a:ext cx="1167000" cy="12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86" name="Google Shape;86;p16"/>
          <p:cNvSpPr/>
          <p:nvPr/>
        </p:nvSpPr>
        <p:spPr>
          <a:xfrm>
            <a:off x="475450" y="3731550"/>
            <a:ext cx="1167000" cy="129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6"/>
          <p:cNvSpPr/>
          <p:nvPr/>
        </p:nvSpPr>
        <p:spPr>
          <a:xfrm>
            <a:off x="446625" y="4345000"/>
            <a:ext cx="1167000" cy="129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 name="Google Shape;88;p16"/>
          <p:cNvPicPr preferRelativeResize="0"/>
          <p:nvPr/>
        </p:nvPicPr>
        <p:blipFill>
          <a:blip r:embed="rId4">
            <a:alphaModFix/>
          </a:blip>
          <a:stretch>
            <a:fillRect/>
          </a:stretch>
        </p:blipFill>
        <p:spPr>
          <a:xfrm>
            <a:off x="446625" y="2982625"/>
            <a:ext cx="2884875" cy="1953725"/>
          </a:xfrm>
          <a:prstGeom prst="rect">
            <a:avLst/>
          </a:prstGeom>
          <a:noFill/>
          <a:ln>
            <a:noFill/>
          </a:ln>
        </p:spPr>
      </p:pic>
      <p:pic>
        <p:nvPicPr>
          <p:cNvPr id="89" name="Google Shape;89;p16"/>
          <p:cNvPicPr preferRelativeResize="0"/>
          <p:nvPr/>
        </p:nvPicPr>
        <p:blipFill>
          <a:blip r:embed="rId5">
            <a:alphaModFix/>
          </a:blip>
          <a:stretch>
            <a:fillRect/>
          </a:stretch>
        </p:blipFill>
        <p:spPr>
          <a:xfrm>
            <a:off x="446625" y="1845124"/>
            <a:ext cx="6759749" cy="1058750"/>
          </a:xfrm>
          <a:prstGeom prst="rect">
            <a:avLst/>
          </a:prstGeom>
          <a:noFill/>
          <a:ln>
            <a:noFill/>
          </a:ln>
        </p:spPr>
      </p:pic>
      <p:pic>
        <p:nvPicPr>
          <p:cNvPr id="90" name="Google Shape;90;p16"/>
          <p:cNvPicPr preferRelativeResize="0"/>
          <p:nvPr/>
        </p:nvPicPr>
        <p:blipFill>
          <a:blip r:embed="rId6">
            <a:alphaModFix/>
          </a:blip>
          <a:stretch>
            <a:fillRect/>
          </a:stretch>
        </p:blipFill>
        <p:spPr>
          <a:xfrm>
            <a:off x="446625" y="1134272"/>
            <a:ext cx="2785900" cy="4643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10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9"/>
                                        </p:tgtEl>
                                        <p:attrNameLst>
                                          <p:attrName>style.visibility</p:attrName>
                                        </p:attrNameLst>
                                      </p:cBhvr>
                                      <p:to>
                                        <p:strVal val="visible"/>
                                      </p:to>
                                    </p:set>
                                    <p:animEffect transition="in" filter="fade">
                                      <p:cBhvr>
                                        <p:cTn id="12" dur="1000"/>
                                        <p:tgtEl>
                                          <p:spTgt spid="8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8"/>
                                        </p:tgtEl>
                                        <p:attrNameLst>
                                          <p:attrName>style.visibility</p:attrName>
                                        </p:attrNameLst>
                                      </p:cBhvr>
                                      <p:to>
                                        <p:strVal val="visible"/>
                                      </p:to>
                                    </p:set>
                                    <p:animEffect transition="in" filter="fade">
                                      <p:cBhvr>
                                        <p:cTn id="17" dur="20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7"/>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Normal Walking</a:t>
            </a:r>
            <a:endParaRPr/>
          </a:p>
        </p:txBody>
      </p:sp>
      <p:pic>
        <p:nvPicPr>
          <p:cNvPr id="96" name="Google Shape;96;p17" descr="[video-to-gif output image]"/>
          <p:cNvPicPr preferRelativeResize="0"/>
          <p:nvPr/>
        </p:nvPicPr>
        <p:blipFill rotWithShape="1">
          <a:blip r:embed="rId3">
            <a:alphaModFix/>
          </a:blip>
          <a:srcRect t="5114"/>
          <a:stretch/>
        </p:blipFill>
        <p:spPr>
          <a:xfrm>
            <a:off x="1714500" y="1354950"/>
            <a:ext cx="5715000" cy="3045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8"/>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User’s Profile Walking</a:t>
            </a:r>
            <a:endParaRPr/>
          </a:p>
        </p:txBody>
      </p:sp>
      <p:pic>
        <p:nvPicPr>
          <p:cNvPr id="102" name="Google Shape;102;p18" descr="[video-to-gif output image]"/>
          <p:cNvPicPr preferRelativeResize="0"/>
          <p:nvPr/>
        </p:nvPicPr>
        <p:blipFill rotWithShape="1">
          <a:blip r:embed="rId3">
            <a:alphaModFix/>
          </a:blip>
          <a:srcRect t="3846"/>
          <a:stretch/>
        </p:blipFill>
        <p:spPr>
          <a:xfrm>
            <a:off x="152875" y="1033050"/>
            <a:ext cx="4527401" cy="1925325"/>
          </a:xfrm>
          <a:prstGeom prst="rect">
            <a:avLst/>
          </a:prstGeom>
          <a:noFill/>
          <a:ln>
            <a:noFill/>
          </a:ln>
        </p:spPr>
      </p:pic>
      <p:pic>
        <p:nvPicPr>
          <p:cNvPr id="103" name="Google Shape;103;p18" descr="[video-to-gif output image]"/>
          <p:cNvPicPr preferRelativeResize="0"/>
          <p:nvPr/>
        </p:nvPicPr>
        <p:blipFill rotWithShape="1">
          <a:blip r:embed="rId4">
            <a:alphaModFix/>
          </a:blip>
          <a:srcRect t="5114"/>
          <a:stretch/>
        </p:blipFill>
        <p:spPr>
          <a:xfrm>
            <a:off x="152875" y="3070100"/>
            <a:ext cx="4527401" cy="1925325"/>
          </a:xfrm>
          <a:prstGeom prst="rect">
            <a:avLst/>
          </a:prstGeom>
          <a:noFill/>
          <a:ln>
            <a:noFill/>
          </a:ln>
        </p:spPr>
      </p:pic>
      <p:pic>
        <p:nvPicPr>
          <p:cNvPr id="104" name="Google Shape;104;p18" descr="[video-to-gif output image]"/>
          <p:cNvPicPr preferRelativeResize="0"/>
          <p:nvPr/>
        </p:nvPicPr>
        <p:blipFill rotWithShape="1">
          <a:blip r:embed="rId5">
            <a:alphaModFix/>
          </a:blip>
          <a:srcRect t="5159"/>
          <a:stretch/>
        </p:blipFill>
        <p:spPr>
          <a:xfrm>
            <a:off x="4818600" y="3070100"/>
            <a:ext cx="4013700" cy="1925325"/>
          </a:xfrm>
          <a:prstGeom prst="rect">
            <a:avLst/>
          </a:prstGeom>
          <a:noFill/>
          <a:ln>
            <a:noFill/>
          </a:ln>
        </p:spPr>
      </p:pic>
      <p:pic>
        <p:nvPicPr>
          <p:cNvPr id="105" name="Google Shape;105;p18" descr="[video-to-gif output image]"/>
          <p:cNvPicPr preferRelativeResize="0"/>
          <p:nvPr/>
        </p:nvPicPr>
        <p:blipFill rotWithShape="1">
          <a:blip r:embed="rId6">
            <a:alphaModFix/>
          </a:blip>
          <a:srcRect t="5186"/>
          <a:stretch/>
        </p:blipFill>
        <p:spPr>
          <a:xfrm>
            <a:off x="4818600" y="1017450"/>
            <a:ext cx="4120376" cy="1925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9"/>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Accelerometer</a:t>
            </a:r>
            <a:endParaRPr/>
          </a:p>
        </p:txBody>
      </p:sp>
      <p:sp>
        <p:nvSpPr>
          <p:cNvPr id="111" name="Google Shape;111;p19"/>
          <p:cNvSpPr txBox="1">
            <a:spLocks noGrp="1"/>
          </p:cNvSpPr>
          <p:nvPr>
            <p:ph type="body" idx="1"/>
          </p:nvPr>
        </p:nvSpPr>
        <p:spPr>
          <a:xfrm>
            <a:off x="5310650" y="1152475"/>
            <a:ext cx="35217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BLACK arrows -&gt; patient is standing      STILL</a:t>
            </a:r>
            <a:endParaRPr/>
          </a:p>
          <a:p>
            <a:pPr marL="0" lvl="0" indent="0" algn="l" rtl="0">
              <a:spcBef>
                <a:spcPts val="1600"/>
              </a:spcBef>
              <a:spcAft>
                <a:spcPts val="0"/>
              </a:spcAft>
              <a:buNone/>
            </a:pPr>
            <a:r>
              <a:rPr lang="en"/>
              <a:t>RED arrow</a:t>
            </a:r>
            <a:br>
              <a:rPr lang="en"/>
            </a:br>
            <a:r>
              <a:rPr lang="en"/>
              <a:t>	- patient is moving</a:t>
            </a:r>
            <a:br>
              <a:rPr lang="en"/>
            </a:br>
            <a:r>
              <a:rPr lang="en"/>
              <a:t>	- the arrow indicates WHERE he is</a:t>
            </a:r>
            <a:br>
              <a:rPr lang="en"/>
            </a:br>
            <a:r>
              <a:rPr lang="en"/>
              <a:t>	   moving    </a:t>
            </a:r>
            <a:endParaRPr/>
          </a:p>
          <a:p>
            <a:pPr marL="0" lvl="0" indent="0" algn="l" rtl="0">
              <a:spcBef>
                <a:spcPts val="1600"/>
              </a:spcBef>
              <a:spcAft>
                <a:spcPts val="1600"/>
              </a:spcAft>
              <a:buNone/>
            </a:pPr>
            <a:endParaRPr/>
          </a:p>
        </p:txBody>
      </p:sp>
      <p:pic>
        <p:nvPicPr>
          <p:cNvPr id="112" name="Google Shape;112;p19" descr="[video-to-gif output image]"/>
          <p:cNvPicPr preferRelativeResize="0"/>
          <p:nvPr/>
        </p:nvPicPr>
        <p:blipFill rotWithShape="1">
          <a:blip r:embed="rId3">
            <a:alphaModFix/>
          </a:blip>
          <a:srcRect r="14118"/>
          <a:stretch/>
        </p:blipFill>
        <p:spPr>
          <a:xfrm>
            <a:off x="431100" y="1327150"/>
            <a:ext cx="4736025" cy="3067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0"/>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Random</a:t>
            </a:r>
            <a:endParaRPr/>
          </a:p>
        </p:txBody>
      </p:sp>
      <p:sp>
        <p:nvSpPr>
          <p:cNvPr id="118" name="Google Shape;118;p20"/>
          <p:cNvSpPr txBox="1">
            <a:spLocks noGrp="1"/>
          </p:cNvSpPr>
          <p:nvPr>
            <p:ph type="body" idx="1"/>
          </p:nvPr>
        </p:nvSpPr>
        <p:spPr>
          <a:xfrm>
            <a:off x="5392650" y="1141950"/>
            <a:ext cx="3624300" cy="342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the computer predict the user’s profile  walking</a:t>
            </a:r>
            <a:endParaRPr/>
          </a:p>
          <a:p>
            <a:pPr marL="0" lvl="0" indent="0" algn="l" rtl="0">
              <a:spcBef>
                <a:spcPts val="1600"/>
              </a:spcBef>
              <a:spcAft>
                <a:spcPts val="1600"/>
              </a:spcAft>
              <a:buNone/>
            </a:pPr>
            <a:r>
              <a:rPr lang="en"/>
              <a:t>HOW?</a:t>
            </a:r>
            <a:br>
              <a:rPr lang="en"/>
            </a:br>
            <a:r>
              <a:rPr lang="en"/>
              <a:t>- Storage of data</a:t>
            </a:r>
            <a:br>
              <a:rPr lang="en"/>
            </a:br>
            <a:r>
              <a:rPr lang="en"/>
              <a:t>- Comparison with the previous profiles</a:t>
            </a:r>
            <a:endParaRPr/>
          </a:p>
        </p:txBody>
      </p:sp>
      <p:pic>
        <p:nvPicPr>
          <p:cNvPr id="119" name="Google Shape;119;p20" descr="[video-to-gif output image]"/>
          <p:cNvPicPr preferRelativeResize="0"/>
          <p:nvPr/>
        </p:nvPicPr>
        <p:blipFill rotWithShape="1">
          <a:blip r:embed="rId3">
            <a:alphaModFix/>
          </a:blip>
          <a:srcRect t="4150"/>
          <a:stretch/>
        </p:blipFill>
        <p:spPr>
          <a:xfrm>
            <a:off x="311700" y="1344500"/>
            <a:ext cx="5101475" cy="3021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1"/>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Balance Control</a:t>
            </a:r>
            <a:endParaRPr/>
          </a:p>
        </p:txBody>
      </p:sp>
      <p:sp>
        <p:nvSpPr>
          <p:cNvPr id="125" name="Google Shape;125;p21"/>
          <p:cNvSpPr txBox="1">
            <a:spLocks noGrp="1"/>
          </p:cNvSpPr>
          <p:nvPr>
            <p:ph type="body" idx="1"/>
          </p:nvPr>
        </p:nvSpPr>
        <p:spPr>
          <a:xfrm>
            <a:off x="6151250" y="1141950"/>
            <a:ext cx="2681100" cy="342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MODALITIES</a:t>
            </a:r>
            <a:endParaRPr/>
          </a:p>
          <a:p>
            <a:pPr marL="457200" lvl="0" indent="-342900" algn="l" rtl="0">
              <a:spcBef>
                <a:spcPts val="1600"/>
              </a:spcBef>
              <a:spcAft>
                <a:spcPts val="0"/>
              </a:spcAft>
              <a:buSzPts val="1800"/>
              <a:buAutoNum type="arabicPeriod"/>
            </a:pPr>
            <a:r>
              <a:rPr lang="en"/>
              <a:t>Open eyes</a:t>
            </a:r>
            <a:endParaRPr/>
          </a:p>
          <a:p>
            <a:pPr marL="457200" lvl="0" indent="-342900" algn="l" rtl="0">
              <a:spcBef>
                <a:spcPts val="0"/>
              </a:spcBef>
              <a:spcAft>
                <a:spcPts val="0"/>
              </a:spcAft>
              <a:buSzPts val="1800"/>
              <a:buAutoNum type="arabicPeriod"/>
            </a:pPr>
            <a:r>
              <a:rPr lang="en"/>
              <a:t>Closed eyes</a:t>
            </a:r>
            <a:endParaRPr/>
          </a:p>
          <a:p>
            <a:pPr marL="0" lvl="0" indent="0" algn="l" rtl="0">
              <a:spcBef>
                <a:spcPts val="1600"/>
              </a:spcBef>
              <a:spcAft>
                <a:spcPts val="1600"/>
              </a:spcAft>
              <a:buNone/>
            </a:pPr>
            <a:r>
              <a:rPr lang="en"/>
              <a:t>RESULTS: when the patient closes his eyes, he has less control on its balance</a:t>
            </a:r>
            <a:endParaRPr/>
          </a:p>
        </p:txBody>
      </p:sp>
      <p:pic>
        <p:nvPicPr>
          <p:cNvPr id="126" name="Google Shape;126;p21" descr="[video-to-gif output image]"/>
          <p:cNvPicPr preferRelativeResize="0"/>
          <p:nvPr/>
        </p:nvPicPr>
        <p:blipFill rotWithShape="1">
          <a:blip r:embed="rId3">
            <a:alphaModFix/>
          </a:blip>
          <a:srcRect t="4122"/>
          <a:stretch/>
        </p:blipFill>
        <p:spPr>
          <a:xfrm>
            <a:off x="209200" y="1231900"/>
            <a:ext cx="5715000" cy="3050150"/>
          </a:xfrm>
          <a:prstGeom prst="rect">
            <a:avLst/>
          </a:prstGeom>
          <a:noFill/>
          <a:ln>
            <a:noFill/>
          </a:ln>
        </p:spPr>
      </p:pic>
    </p:spTree>
  </p:cSld>
  <p:clrMapOvr>
    <a:masterClrMapping/>
  </p:clrMapOvr>
</p:sld>
</file>

<file path=ppt/theme/theme1.xml><?xml version="1.0" encoding="utf-8"?>
<a:theme xmlns:a="http://schemas.openxmlformats.org/drawingml/2006/main"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318</Words>
  <Application>Microsoft Macintosh PowerPoint</Application>
  <PresentationFormat>Presentazione su schermo (16:9)</PresentationFormat>
  <Paragraphs>37</Paragraphs>
  <Slides>9</Slides>
  <Notes>9</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9</vt:i4>
      </vt:variant>
    </vt:vector>
  </HeadingPairs>
  <TitlesOfParts>
    <vt:vector size="13" baseType="lpstr">
      <vt:lpstr>Playfair Display</vt:lpstr>
      <vt:lpstr>Arial</vt:lpstr>
      <vt:lpstr>Lato</vt:lpstr>
      <vt:lpstr>Coral</vt:lpstr>
      <vt:lpstr>Lab 3: Gait Analysis</vt:lpstr>
      <vt:lpstr>Data requirements</vt:lpstr>
      <vt:lpstr>Hardware: </vt:lpstr>
      <vt:lpstr>Data Collection</vt:lpstr>
      <vt:lpstr>Normal Walking</vt:lpstr>
      <vt:lpstr>User’s Profile Walking</vt:lpstr>
      <vt:lpstr>Accelerometer</vt:lpstr>
      <vt:lpstr>Random</vt:lpstr>
      <vt:lpstr>Balance Control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 3: Gait Analysis</dc:title>
  <cp:lastModifiedBy>Davide Bondavalli</cp:lastModifiedBy>
  <cp:revision>1</cp:revision>
  <dcterms:modified xsi:type="dcterms:W3CDTF">2019-10-24T23:23:12Z</dcterms:modified>
</cp:coreProperties>
</file>